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76" r:id="rId3"/>
    <p:sldId id="282" r:id="rId4"/>
    <p:sldId id="286" r:id="rId5"/>
    <p:sldId id="284" r:id="rId6"/>
    <p:sldId id="28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57E"/>
    <a:srgbClr val="8C1B1B"/>
    <a:srgbClr val="FFFFFF"/>
    <a:srgbClr val="F2784B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26" autoAdjust="0"/>
  </p:normalViewPr>
  <p:slideViewPr>
    <p:cSldViewPr snapToGrid="0" showGuides="1">
      <p:cViewPr varScale="1">
        <p:scale>
          <a:sx n="102" d="100"/>
          <a:sy n="102" d="100"/>
        </p:scale>
        <p:origin x="114" y="114"/>
      </p:cViewPr>
      <p:guideLst>
        <p:guide orient="horz" pos="368"/>
        <p:guide orient="horz" pos="4088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C4D9-6C94-20A1-8789-B319D661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C19C5C-41A7-6D3F-8DA9-864F82AF8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F57DE3-21A6-A5CF-9797-06A13DBAB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13B90D-B261-6308-479D-D05433DB3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349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87084" y="4133044"/>
                <a:ext cx="8931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054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클래스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225727-ABF3-8DF3-8586-55E78B7D570F}"/>
              </a:ext>
            </a:extLst>
          </p:cNvPr>
          <p:cNvGrpSpPr/>
          <p:nvPr/>
        </p:nvGrpSpPr>
        <p:grpSpPr>
          <a:xfrm>
            <a:off x="2011028" y="4609491"/>
            <a:ext cx="8169944" cy="1157750"/>
            <a:chOff x="2126556" y="4329609"/>
            <a:chExt cx="8169944" cy="11577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8FADEB-9A5B-4634-073A-7E11369F79F2}"/>
                </a:ext>
              </a:extLst>
            </p:cNvPr>
            <p:cNvSpPr/>
            <p:nvPr/>
          </p:nvSpPr>
          <p:spPr>
            <a:xfrm>
              <a:off x="2126556" y="4329609"/>
              <a:ext cx="8169944" cy="1157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C1B1B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3ACC2-0D8D-84DF-6D22-3D20A5CA4FBB}"/>
                </a:ext>
              </a:extLst>
            </p:cNvPr>
            <p:cNvSpPr txBox="1"/>
            <p:nvPr/>
          </p:nvSpPr>
          <p:spPr>
            <a:xfrm>
              <a:off x="2789758" y="4585319"/>
              <a:ext cx="6843541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/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02AA2C-DC04-0CD8-D20E-E5D217A5C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E7F2FA-9311-2CC9-B5EF-3C3E432D4D8B}"/>
              </a:ext>
            </a:extLst>
          </p:cNvPr>
          <p:cNvSpPr/>
          <p:nvPr/>
        </p:nvSpPr>
        <p:spPr>
          <a:xfrm>
            <a:off x="320302" y="1200070"/>
            <a:ext cx="5678672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700A4B-0768-D85E-4F2D-8CF7FD126A41}"/>
              </a:ext>
            </a:extLst>
          </p:cNvPr>
          <p:cNvGrpSpPr/>
          <p:nvPr/>
        </p:nvGrpSpPr>
        <p:grpSpPr>
          <a:xfrm>
            <a:off x="2446943" y="1280030"/>
            <a:ext cx="1425390" cy="733164"/>
            <a:chOff x="2446943" y="1280030"/>
            <a:chExt cx="1425390" cy="7331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36C4F1-E5E4-F05B-6D9E-C11427184E16}"/>
                </a:ext>
              </a:extLst>
            </p:cNvPr>
            <p:cNvSpPr txBox="1"/>
            <p:nvPr/>
          </p:nvSpPr>
          <p:spPr>
            <a:xfrm>
              <a:off x="2883761" y="1280030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C838C0-8BB8-54A5-7DEB-0DD98AA639F1}"/>
                </a:ext>
              </a:extLst>
            </p:cNvPr>
            <p:cNvSpPr txBox="1"/>
            <p:nvPr/>
          </p:nvSpPr>
          <p:spPr>
            <a:xfrm>
              <a:off x="2446943" y="1566918"/>
              <a:ext cx="142539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9116140-CB2B-0D1B-BDFA-46975890FF1C}"/>
              </a:ext>
            </a:extLst>
          </p:cNvPr>
          <p:cNvGrpSpPr/>
          <p:nvPr/>
        </p:nvGrpSpPr>
        <p:grpSpPr>
          <a:xfrm>
            <a:off x="1431095" y="2060121"/>
            <a:ext cx="3457087" cy="2247265"/>
            <a:chOff x="1560966" y="2060121"/>
            <a:chExt cx="3457087" cy="224726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7E55313-72C1-3C8F-9938-F528E0E00CA5}"/>
                </a:ext>
              </a:extLst>
            </p:cNvPr>
            <p:cNvGrpSpPr/>
            <p:nvPr/>
          </p:nvGrpSpPr>
          <p:grpSpPr>
            <a:xfrm>
              <a:off x="1560966" y="2459682"/>
              <a:ext cx="1127521" cy="1847704"/>
              <a:chOff x="1439707" y="2806779"/>
              <a:chExt cx="1127521" cy="184770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6973A0F-738F-0BA7-3A02-6E5D24B3C3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60" t="8268" r="54521" b="18881"/>
              <a:stretch/>
            </p:blipFill>
            <p:spPr bwMode="auto">
              <a:xfrm>
                <a:off x="1439707" y="2806779"/>
                <a:ext cx="1127521" cy="148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EAA7BFE-2975-14A7-E853-DFF06618D89D}"/>
                  </a:ext>
                </a:extLst>
              </p:cNvPr>
              <p:cNvGrpSpPr/>
              <p:nvPr/>
            </p:nvGrpSpPr>
            <p:grpSpPr>
              <a:xfrm>
                <a:off x="1571447" y="4408262"/>
                <a:ext cx="864041" cy="246221"/>
                <a:chOff x="1438702" y="4408262"/>
                <a:chExt cx="864041" cy="246221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DF7A1EC-00F1-79A8-3A18-0FF591F58FD0}"/>
                    </a:ext>
                  </a:extLst>
                </p:cNvPr>
                <p:cNvSpPr txBox="1"/>
                <p:nvPr/>
              </p:nvSpPr>
              <p:spPr>
                <a:xfrm>
                  <a:off x="1576262" y="4408262"/>
                  <a:ext cx="726481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무기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</a:p>
              </p:txBody>
            </p:sp>
            <p:sp>
              <p:nvSpPr>
                <p:cNvPr id="49" name="이등변 삼각형 48">
                  <a:extLst>
                    <a:ext uri="{FF2B5EF4-FFF2-40B4-BE49-F238E27FC236}">
                      <a16:creationId xmlns:a16="http://schemas.microsoft.com/office/drawing/2014/main" id="{02A3FE7F-4758-5189-79FB-D64EF2708B6F}"/>
                    </a:ext>
                  </a:extLst>
                </p:cNvPr>
                <p:cNvSpPr/>
                <p:nvPr/>
              </p:nvSpPr>
              <p:spPr>
                <a:xfrm>
                  <a:off x="1438702" y="4475003"/>
                  <a:ext cx="123592" cy="106545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CA34011-A17A-419E-CE79-473C72EA289D}"/>
                </a:ext>
              </a:extLst>
            </p:cNvPr>
            <p:cNvGrpSpPr/>
            <p:nvPr/>
          </p:nvGrpSpPr>
          <p:grpSpPr>
            <a:xfrm>
              <a:off x="3761345" y="2060121"/>
              <a:ext cx="1256708" cy="2247265"/>
              <a:chOff x="3847971" y="2060121"/>
              <a:chExt cx="1256708" cy="224726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ED442AB-12D5-B0E0-5287-19E98F38F4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7971" y="2060121"/>
                <a:ext cx="1256708" cy="1889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BE724A1F-E837-7385-3AF6-B58684963729}"/>
                  </a:ext>
                </a:extLst>
              </p:cNvPr>
              <p:cNvGrpSpPr/>
              <p:nvPr/>
            </p:nvGrpSpPr>
            <p:grpSpPr>
              <a:xfrm>
                <a:off x="4115638" y="4061165"/>
                <a:ext cx="610766" cy="246221"/>
                <a:chOff x="1438702" y="4408262"/>
                <a:chExt cx="610766" cy="246221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68D606-181C-6CD1-8ACF-1D269AB2BD13}"/>
                    </a:ext>
                  </a:extLst>
                </p:cNvPr>
                <p:cNvSpPr txBox="1"/>
                <p:nvPr/>
              </p:nvSpPr>
              <p:spPr>
                <a:xfrm>
                  <a:off x="1576262" y="4408262"/>
                  <a:ext cx="47320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</a:p>
              </p:txBody>
            </p:sp>
            <p:sp>
              <p:nvSpPr>
                <p:cNvPr id="56" name="이등변 삼각형 55">
                  <a:extLst>
                    <a:ext uri="{FF2B5EF4-FFF2-40B4-BE49-F238E27FC236}">
                      <a16:creationId xmlns:a16="http://schemas.microsoft.com/office/drawing/2014/main" id="{78913BE6-E73C-DCF5-0594-B54DFC63EC79}"/>
                    </a:ext>
                  </a:extLst>
                </p:cNvPr>
                <p:cNvSpPr/>
                <p:nvPr/>
              </p:nvSpPr>
              <p:spPr>
                <a:xfrm>
                  <a:off x="1438702" y="4475003"/>
                  <a:ext cx="123592" cy="106545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CCEA615-F8DA-0F09-96BD-6030FAC47E9D}"/>
              </a:ext>
            </a:extLst>
          </p:cNvPr>
          <p:cNvSpPr txBox="1"/>
          <p:nvPr/>
        </p:nvSpPr>
        <p:spPr>
          <a:xfrm>
            <a:off x="1386560" y="4749534"/>
            <a:ext cx="3546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무기로 사용하며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CC184C-3D82-EFB8-8712-3630A7AFC33E}"/>
              </a:ext>
            </a:extLst>
          </p:cNvPr>
          <p:cNvCxnSpPr>
            <a:cxnSpLocks/>
          </p:cNvCxnSpPr>
          <p:nvPr/>
        </p:nvCxnSpPr>
        <p:spPr>
          <a:xfrm>
            <a:off x="320302" y="4491992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1EA0B9-E173-9ED4-A436-7681145130DB}"/>
              </a:ext>
            </a:extLst>
          </p:cNvPr>
          <p:cNvGrpSpPr/>
          <p:nvPr/>
        </p:nvGrpSpPr>
        <p:grpSpPr>
          <a:xfrm>
            <a:off x="6193026" y="1200070"/>
            <a:ext cx="5678672" cy="4037013"/>
            <a:chOff x="6143220" y="1200070"/>
            <a:chExt cx="5678672" cy="4037013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CFD5DA-0A30-6617-885C-E86898ED3092}"/>
                </a:ext>
              </a:extLst>
            </p:cNvPr>
            <p:cNvGrpSpPr/>
            <p:nvPr/>
          </p:nvGrpSpPr>
          <p:grpSpPr>
            <a:xfrm>
              <a:off x="6143220" y="1200070"/>
              <a:ext cx="5678672" cy="4037013"/>
              <a:chOff x="6213291" y="1200070"/>
              <a:chExt cx="5678672" cy="4037013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6CF2B8D-0248-EFB6-E403-056A1EFFB466}"/>
                  </a:ext>
                </a:extLst>
              </p:cNvPr>
              <p:cNvSpPr/>
              <p:nvPr/>
            </p:nvSpPr>
            <p:spPr>
              <a:xfrm>
                <a:off x="6213291" y="1200070"/>
                <a:ext cx="5678672" cy="4037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3105315-54B5-8219-D1AA-06B522302F91}"/>
                  </a:ext>
                </a:extLst>
              </p:cNvPr>
              <p:cNvGrpSpPr/>
              <p:nvPr/>
            </p:nvGrpSpPr>
            <p:grpSpPr>
              <a:xfrm>
                <a:off x="8339932" y="1280030"/>
                <a:ext cx="1425390" cy="740859"/>
                <a:chOff x="8320183" y="1280030"/>
                <a:chExt cx="1425390" cy="740859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CB5410-4B95-82BA-855E-CED542846714}"/>
                    </a:ext>
                  </a:extLst>
                </p:cNvPr>
                <p:cNvSpPr txBox="1"/>
                <p:nvPr/>
              </p:nvSpPr>
              <p:spPr>
                <a:xfrm>
                  <a:off x="8710514" y="1280030"/>
                  <a:ext cx="64472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&lt; </a:t>
                  </a:r>
                  <a:r>
                    <a:rPr lang="ko-KR" altLang="en-US" sz="11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영혼</a:t>
                  </a:r>
                  <a:r>
                    <a:rPr lang="en-US" altLang="ko-KR" sz="11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&gt;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CEBDA8A-E882-76D9-FF32-5B11C15EDB2D}"/>
                    </a:ext>
                  </a:extLst>
                </p:cNvPr>
                <p:cNvSpPr txBox="1"/>
                <p:nvPr/>
              </p:nvSpPr>
              <p:spPr>
                <a:xfrm>
                  <a:off x="8320183" y="1559224"/>
                  <a:ext cx="14253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자연을 떠도는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endParaRPr lang="en-US" altLang="ko-KR" sz="3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푸른빛 불꽃의 이펙트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447060" y="4749534"/>
                <a:ext cx="32111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신성한 기운을 가진 영혼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들이 캐릭터를 통해 강림합니다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AD48A26-1BA7-9ADE-5A90-59C5D3FCAF34}"/>
                  </a:ext>
                </a:extLst>
              </p:cNvPr>
              <p:cNvGrpSpPr/>
              <p:nvPr/>
            </p:nvGrpSpPr>
            <p:grpSpPr>
              <a:xfrm>
                <a:off x="7347060" y="2233071"/>
                <a:ext cx="3411133" cy="1716192"/>
                <a:chOff x="7361342" y="2104133"/>
                <a:chExt cx="3411133" cy="1716192"/>
              </a:xfrm>
            </p:grpSpPr>
            <p:pic>
              <p:nvPicPr>
                <p:cNvPr id="42" name="그림 41" descr="CG 아트워크, 스크린샷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5CCC530A-BC01-CACD-C50E-A73F2A785F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757" b="33285"/>
                <a:stretch/>
              </p:blipFill>
              <p:spPr>
                <a:xfrm>
                  <a:off x="8941428" y="2105666"/>
                  <a:ext cx="1831047" cy="1714659"/>
                </a:xfrm>
                <a:prstGeom prst="rect">
                  <a:avLst/>
                </a:prstGeom>
              </p:spPr>
            </p:pic>
            <p:pic>
              <p:nvPicPr>
                <p:cNvPr id="48" name="그림 47" descr="만화 영화, 스크린샷, 예술, 마조렐 블루이(가) 표시된 사진&#10;&#10;자동 생성된 설명">
                  <a:extLst>
                    <a:ext uri="{FF2B5EF4-FFF2-40B4-BE49-F238E27FC236}">
                      <a16:creationId xmlns:a16="http://schemas.microsoft.com/office/drawing/2014/main" id="{69F2BE60-EE57-D249-657C-5FCD87F4AA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09" b="21341"/>
                <a:stretch/>
              </p:blipFill>
              <p:spPr>
                <a:xfrm>
                  <a:off x="7361342" y="2104133"/>
                  <a:ext cx="1329189" cy="1716192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27AD054-8867-2784-DBBD-9926B5FB54DB}"/>
                  </a:ext>
                </a:extLst>
              </p:cNvPr>
              <p:cNvGrpSpPr/>
              <p:nvPr/>
            </p:nvGrpSpPr>
            <p:grpSpPr>
              <a:xfrm>
                <a:off x="8564502" y="4061165"/>
                <a:ext cx="864041" cy="246221"/>
                <a:chOff x="8574735" y="3950533"/>
                <a:chExt cx="864041" cy="246221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A831650-8104-C3D1-0515-A25AD3DA6DB8}"/>
                    </a:ext>
                  </a:extLst>
                </p:cNvPr>
                <p:cNvSpPr txBox="1"/>
                <p:nvPr/>
              </p:nvSpPr>
              <p:spPr>
                <a:xfrm>
                  <a:off x="8712295" y="3950533"/>
                  <a:ext cx="726481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예시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DE658F03-B134-2CA1-56FD-27E828A9CCD8}"/>
                    </a:ext>
                  </a:extLst>
                </p:cNvPr>
                <p:cNvSpPr/>
                <p:nvPr/>
              </p:nvSpPr>
              <p:spPr>
                <a:xfrm>
                  <a:off x="8574735" y="4017274"/>
                  <a:ext cx="123592" cy="106545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5E1BF21-F778-5EA4-5FEA-32E9976C5B20}"/>
                </a:ext>
              </a:extLst>
            </p:cNvPr>
            <p:cNvCxnSpPr>
              <a:cxnSpLocks/>
            </p:cNvCxnSpPr>
            <p:nvPr/>
          </p:nvCxnSpPr>
          <p:spPr>
            <a:xfrm>
              <a:off x="6143220" y="4491992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362F6-74EF-A0F4-B017-443469ED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75CD6844-8AFD-7267-F186-5A61F301DA48}"/>
              </a:ext>
            </a:extLst>
          </p:cNvPr>
          <p:cNvSpPr/>
          <p:nvPr/>
        </p:nvSpPr>
        <p:spPr>
          <a:xfrm>
            <a:off x="606114" y="923330"/>
            <a:ext cx="4727886" cy="790791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F2D57E"/>
                </a:gs>
                <a:gs pos="60000">
                  <a:srgbClr val="F2D57E">
                    <a:alpha val="10000"/>
                  </a:srgbClr>
                </a:gs>
                <a:gs pos="50000">
                  <a:srgbClr val="F2D57E">
                    <a:alpha val="0"/>
                  </a:srgbClr>
                </a:gs>
                <a:gs pos="40000">
                  <a:srgbClr val="F2D57E">
                    <a:alpha val="10000"/>
                  </a:srgbClr>
                </a:gs>
                <a:gs pos="20000">
                  <a:srgbClr val="F2D57E">
                    <a:alpha val="70000"/>
                  </a:srgbClr>
                </a:gs>
                <a:gs pos="81000">
                  <a:srgbClr val="F2D57E">
                    <a:alpha val="70000"/>
                  </a:srgbClr>
                </a:gs>
                <a:gs pos="100000">
                  <a:srgbClr val="F2D57E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7130AE-C95C-6E65-783A-903564FE482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7F5408-2884-E580-1874-B5ABE7A5DC6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28095C-82F0-F532-6B4E-A53FD0A1DE63}"/>
              </a:ext>
            </a:extLst>
          </p:cNvPr>
          <p:cNvSpPr txBox="1"/>
          <p:nvPr/>
        </p:nvSpPr>
        <p:spPr>
          <a:xfrm>
            <a:off x="811315" y="155864"/>
            <a:ext cx="197951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타겟 유저 및 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2BD23AB-8924-76B5-8973-71A4209C3D9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881322-DD58-F228-7C66-F5D9308CAE0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1A8D2ED-0F71-5F6C-DBEC-45AAE9BB5CF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13D1E73-F913-CB52-E1F2-CACE008060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C425037-34F1-BF6D-85B8-C9008BE53D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B2263D-8707-C917-2906-25EF3EBCB117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B7C0198-427F-2E20-E6FA-D422015F9713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3F35A52-E287-8DD8-05F1-A000110153A1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D6374B8A-CC9D-3317-8450-DAFF5244DBD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1BEA47D5-3DBF-F080-05E8-B05E309AFF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1AFCA54-63C0-2B12-4CDE-FDB0ED70B862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4D8B8A07-42FE-7C6F-D1D0-95C573F117DE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9AC4D919-5AC5-960C-7032-5CA4CAE98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2EEB6E2B-02A3-9D1F-2923-8DE81271B9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C1F93BF-2D8C-5E1C-54BA-A58500CBC5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01FB5F45-F4C8-0E7A-0760-9E7C951F4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1FDB2D31-251A-5E26-0A1C-6E254CFC0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2D3D41E-8B6E-FF05-CE5F-528AEAEF5A04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B690668-3054-EC12-D4D7-28248466DE37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719AFF89-2AA6-CC36-8F96-E38AEA2ECCCE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FB48F014-BD9F-5EA3-0391-7F5F36E9F4D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30743326-E586-CDC3-4208-5E85F8BC9605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AC655AFB-177E-A023-7023-DDF9F234096E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3A4EC4-7168-F663-83C8-2425C252B2B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180DF6-20A3-4F41-C6FF-F8002BEDC273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055FF8-DC78-5E5A-2201-6BC2ABFAC92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6C64295A-C8EF-9995-2DB6-2FCE21C225DB}"/>
              </a:ext>
            </a:extLst>
          </p:cNvPr>
          <p:cNvGrpSpPr/>
          <p:nvPr/>
        </p:nvGrpSpPr>
        <p:grpSpPr>
          <a:xfrm>
            <a:off x="294838" y="712925"/>
            <a:ext cx="695632" cy="169277"/>
            <a:chOff x="300038" y="457598"/>
            <a:chExt cx="695632" cy="169277"/>
          </a:xfrm>
        </p:grpSpPr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F806CC4A-F8B1-1CB6-7B10-2344BAB49C30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5A962D4-9A56-936B-1422-731988AAB7C1}"/>
                </a:ext>
              </a:extLst>
            </p:cNvPr>
            <p:cNvSpPr txBox="1"/>
            <p:nvPr/>
          </p:nvSpPr>
          <p:spPr>
            <a:xfrm>
              <a:off x="471488" y="457598"/>
              <a:ext cx="5241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타겟 유저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56" name="그룹 1055">
            <a:extLst>
              <a:ext uri="{FF2B5EF4-FFF2-40B4-BE49-F238E27FC236}">
                <a16:creationId xmlns:a16="http://schemas.microsoft.com/office/drawing/2014/main" id="{1322CAB1-1FB4-9ED3-5969-9E030528AA27}"/>
              </a:ext>
            </a:extLst>
          </p:cNvPr>
          <p:cNvGrpSpPr/>
          <p:nvPr/>
        </p:nvGrpSpPr>
        <p:grpSpPr>
          <a:xfrm>
            <a:off x="294838" y="2319924"/>
            <a:ext cx="695632" cy="169277"/>
            <a:chOff x="300038" y="457598"/>
            <a:chExt cx="695632" cy="169277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D25BDB5F-99E3-79F1-7859-0A4D651613B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7237C09B-C196-83A7-C0AE-E8AF7C7ED41B}"/>
                </a:ext>
              </a:extLst>
            </p:cNvPr>
            <p:cNvSpPr txBox="1"/>
            <p:nvPr/>
          </p:nvSpPr>
          <p:spPr>
            <a:xfrm>
              <a:off x="471488" y="457598"/>
              <a:ext cx="5241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기대 효과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059" name="TextBox 1058">
            <a:extLst>
              <a:ext uri="{FF2B5EF4-FFF2-40B4-BE49-F238E27FC236}">
                <a16:creationId xmlns:a16="http://schemas.microsoft.com/office/drawing/2014/main" id="{FC2A7134-533A-4901-C936-7D69B201E999}"/>
              </a:ext>
            </a:extLst>
          </p:cNvPr>
          <p:cNvSpPr txBox="1"/>
          <p:nvPr/>
        </p:nvSpPr>
        <p:spPr>
          <a:xfrm>
            <a:off x="781749" y="5281691"/>
            <a:ext cx="5593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추가될 스페셜리스트의 또 다른 신규 클래스를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겨울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분위기가 느껴지는 클래스로 기획할 수 있습니다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계절을 컨셉으로 활용하면 스페셜리스트의 자연과 소통하는 독특한 컨셉을 더욱 강조할 수 있습니다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57A39B4B-059C-7064-3416-6D2BB2627237}"/>
              </a:ext>
            </a:extLst>
          </p:cNvPr>
          <p:cNvSpPr txBox="1"/>
          <p:nvPr/>
        </p:nvSpPr>
        <p:spPr>
          <a:xfrm>
            <a:off x="597078" y="2578154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가장 많은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유저층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F382D505-C642-9DD0-D892-A607FC84BB65}"/>
              </a:ext>
            </a:extLst>
          </p:cNvPr>
          <p:cNvSpPr txBox="1"/>
          <p:nvPr/>
        </p:nvSpPr>
        <p:spPr>
          <a:xfrm>
            <a:off x="597078" y="5029677"/>
            <a:ext cx="1649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스페셜리스트의 컨셉 강조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064" name="그림 1063">
            <a:extLst>
              <a:ext uri="{FF2B5EF4-FFF2-40B4-BE49-F238E27FC236}">
                <a16:creationId xmlns:a16="http://schemas.microsoft.com/office/drawing/2014/main" id="{C1DADDD3-3A65-F72C-F147-AC5A0515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73"/>
          <a:stretch/>
        </p:blipFill>
        <p:spPr>
          <a:xfrm>
            <a:off x="811315" y="2917464"/>
            <a:ext cx="3062661" cy="701308"/>
          </a:xfrm>
          <a:prstGeom prst="rect">
            <a:avLst/>
          </a:prstGeom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25D92224-AF79-C410-E1DA-E1E65D4233CE}"/>
              </a:ext>
            </a:extLst>
          </p:cNvPr>
          <p:cNvSpPr txBox="1"/>
          <p:nvPr/>
        </p:nvSpPr>
        <p:spPr>
          <a:xfrm>
            <a:off x="3893871" y="3387940"/>
            <a:ext cx="16305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(‘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로아와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사이트의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직업별 통계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197AB5D0-4022-B33C-204C-975EEA66C20C}"/>
              </a:ext>
            </a:extLst>
          </p:cNvPr>
          <p:cNvSpPr txBox="1"/>
          <p:nvPr/>
        </p:nvSpPr>
        <p:spPr>
          <a:xfrm>
            <a:off x="781749" y="3702721"/>
            <a:ext cx="5216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스페셜리스트의 두 클래스는 인구수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1, 2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위를 차지하고 있습니다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 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아이템레벨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1740 ~ 1294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A86370A4-2D68-D91F-D56C-8E69AC9A41EB}"/>
              </a:ext>
            </a:extLst>
          </p:cNvPr>
          <p:cNvSpPr txBox="1"/>
          <p:nvPr/>
        </p:nvSpPr>
        <p:spPr>
          <a:xfrm>
            <a:off x="781749" y="1322290"/>
            <a:ext cx="40158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선택한 깨달음 노드에 따라 전투 스타일에 차이가 큽니다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따라서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EE303DD6-BBAA-7EF8-67ED-9D902CFFD3ED}"/>
              </a:ext>
            </a:extLst>
          </p:cNvPr>
          <p:cNvSpPr txBox="1"/>
          <p:nvPr/>
        </p:nvSpPr>
        <p:spPr>
          <a:xfrm>
            <a:off x="597078" y="970272"/>
            <a:ext cx="2773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깨달음 노드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모두 키우고 싶은 유저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6BB36BF0-1328-0E9E-E8A6-1E7AFAD82460}"/>
              </a:ext>
            </a:extLst>
          </p:cNvPr>
          <p:cNvSpPr/>
          <p:nvPr/>
        </p:nvSpPr>
        <p:spPr>
          <a:xfrm>
            <a:off x="5740089" y="923330"/>
            <a:ext cx="4727886" cy="7907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3B5EC9E3-76A9-2A17-183E-F815597ECFF1}"/>
              </a:ext>
            </a:extLst>
          </p:cNvPr>
          <p:cNvSpPr txBox="1"/>
          <p:nvPr/>
        </p:nvSpPr>
        <p:spPr>
          <a:xfrm>
            <a:off x="5915724" y="1150703"/>
            <a:ext cx="4015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선택한 깨달음 노드에 따라 전투 스타일에 차이가 큽니다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따라서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2A69CBE1-54CB-985F-5665-517D8F667A20}"/>
              </a:ext>
            </a:extLst>
          </p:cNvPr>
          <p:cNvSpPr txBox="1"/>
          <p:nvPr/>
        </p:nvSpPr>
        <p:spPr>
          <a:xfrm>
            <a:off x="5731053" y="970272"/>
            <a:ext cx="33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스페셜리스트 특유의 귀여움과 독특한 컨셉을 좋아하는 유저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9FF16B4A-8935-63D6-137D-B5E9C2495866}"/>
              </a:ext>
            </a:extLst>
          </p:cNvPr>
          <p:cNvCxnSpPr>
            <a:cxnSpLocks/>
          </p:cNvCxnSpPr>
          <p:nvPr/>
        </p:nvCxnSpPr>
        <p:spPr>
          <a:xfrm>
            <a:off x="662133" y="1216493"/>
            <a:ext cx="2672951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4" name="직선 연결선 1093">
            <a:extLst>
              <a:ext uri="{FF2B5EF4-FFF2-40B4-BE49-F238E27FC236}">
                <a16:creationId xmlns:a16="http://schemas.microsoft.com/office/drawing/2014/main" id="{00340334-CBA8-A621-0FD6-F54A3E37FE94}"/>
              </a:ext>
            </a:extLst>
          </p:cNvPr>
          <p:cNvCxnSpPr>
            <a:cxnSpLocks/>
          </p:cNvCxnSpPr>
          <p:nvPr/>
        </p:nvCxnSpPr>
        <p:spPr>
          <a:xfrm>
            <a:off x="662133" y="2260634"/>
            <a:ext cx="2672951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4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7E3D0B-7823-1E28-7073-401662D9D469}"/>
              </a:ext>
            </a:extLst>
          </p:cNvPr>
          <p:cNvSpPr txBox="1"/>
          <p:nvPr/>
        </p:nvSpPr>
        <p:spPr>
          <a:xfrm>
            <a:off x="811315" y="155864"/>
            <a:ext cx="197951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7577FE15-88E9-3695-E557-78CF1EF8FFCB}"/>
              </a:ext>
            </a:extLst>
          </p:cNvPr>
          <p:cNvSpPr/>
          <p:nvPr/>
        </p:nvSpPr>
        <p:spPr>
          <a:xfrm>
            <a:off x="6698314" y="2516459"/>
            <a:ext cx="4727886" cy="7907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A36A51F4-5BB0-3DDD-BE46-6C2F743BC511}"/>
              </a:ext>
            </a:extLst>
          </p:cNvPr>
          <p:cNvSpPr txBox="1"/>
          <p:nvPr/>
        </p:nvSpPr>
        <p:spPr>
          <a:xfrm>
            <a:off x="6873949" y="2743832"/>
            <a:ext cx="4015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선택한 깨달음 노드에 따라 전투 스타일에 차이가 큽니다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따라서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A14A25C3-D265-C2D8-6C53-77C6FEB6B822}"/>
              </a:ext>
            </a:extLst>
          </p:cNvPr>
          <p:cNvSpPr txBox="1"/>
          <p:nvPr/>
        </p:nvSpPr>
        <p:spPr>
          <a:xfrm>
            <a:off x="6689278" y="2563401"/>
            <a:ext cx="33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스페셜리스트 특유의 귀여움과 독특한 컨셉을 좋아하는 유저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2A64A8-422E-8449-2EE2-7CE0197E24CC}"/>
              </a:ext>
            </a:extLst>
          </p:cNvPr>
          <p:cNvSpPr/>
          <p:nvPr/>
        </p:nvSpPr>
        <p:spPr>
          <a:xfrm>
            <a:off x="300038" y="1008284"/>
            <a:ext cx="5711044" cy="766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27DA241-57CE-1339-CE14-F023AFAB030D}"/>
              </a:ext>
            </a:extLst>
          </p:cNvPr>
          <p:cNvGrpSpPr/>
          <p:nvPr/>
        </p:nvGrpSpPr>
        <p:grpSpPr>
          <a:xfrm>
            <a:off x="422303" y="867988"/>
            <a:ext cx="1620000" cy="246221"/>
            <a:chOff x="728379" y="1010408"/>
            <a:chExt cx="1620000" cy="24622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CB5DAEE-078F-2877-5779-2E34EAB85E05}"/>
                </a:ext>
              </a:extLst>
            </p:cNvPr>
            <p:cNvSpPr/>
            <p:nvPr/>
          </p:nvSpPr>
          <p:spPr>
            <a:xfrm>
              <a:off x="728379" y="1011118"/>
              <a:ext cx="16200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A41E38-1506-785D-B53A-A5CD9FDDDB55}"/>
                </a:ext>
              </a:extLst>
            </p:cNvPr>
            <p:cNvSpPr txBox="1"/>
            <p:nvPr/>
          </p:nvSpPr>
          <p:spPr>
            <a:xfrm>
              <a:off x="800036" y="1010408"/>
              <a:ext cx="1476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컨셉 강조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C51D70-A46A-F5BF-E4B0-F063179D7459}"/>
              </a:ext>
            </a:extLst>
          </p:cNvPr>
          <p:cNvSpPr/>
          <p:nvPr/>
        </p:nvSpPr>
        <p:spPr>
          <a:xfrm>
            <a:off x="6094600" y="1150703"/>
            <a:ext cx="4673886" cy="11476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3835A5A-7188-89AE-4CE6-A4F46ED027D8}"/>
              </a:ext>
            </a:extLst>
          </p:cNvPr>
          <p:cNvGrpSpPr/>
          <p:nvPr/>
        </p:nvGrpSpPr>
        <p:grpSpPr>
          <a:xfrm>
            <a:off x="6216864" y="1010408"/>
            <a:ext cx="2262482" cy="246221"/>
            <a:chOff x="606113" y="948116"/>
            <a:chExt cx="2262482" cy="246221"/>
          </a:xfrm>
          <a:effectLst/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35239DB-B5E3-1E7C-B3A2-D412F1AE34AA}"/>
                </a:ext>
              </a:extLst>
            </p:cNvPr>
            <p:cNvSpPr/>
            <p:nvPr/>
          </p:nvSpPr>
          <p:spPr>
            <a:xfrm>
              <a:off x="606113" y="948826"/>
              <a:ext cx="2262482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B2962-6312-C660-4FFD-57EA8C0FE3C3}"/>
                </a:ext>
              </a:extLst>
            </p:cNvPr>
            <p:cNvSpPr txBox="1"/>
            <p:nvPr/>
          </p:nvSpPr>
          <p:spPr>
            <a:xfrm>
              <a:off x="689632" y="948116"/>
              <a:ext cx="20954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귀여운 컨셉의 캐릭터를 좋아하는 유저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D812181-4F2A-DF88-F7CF-A78A3944403D}"/>
              </a:ext>
            </a:extLst>
          </p:cNvPr>
          <p:cNvSpPr txBox="1"/>
          <p:nvPr/>
        </p:nvSpPr>
        <p:spPr>
          <a:xfrm>
            <a:off x="6299801" y="1427435"/>
            <a:ext cx="40158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선택한 깨달음 노드에 따라 전투 스타일에 차이가 큽니다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따라서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5D5E9C-10D7-B205-4F0B-ADCC8B60AAAE}"/>
              </a:ext>
            </a:extLst>
          </p:cNvPr>
          <p:cNvSpPr txBox="1"/>
          <p:nvPr/>
        </p:nvSpPr>
        <p:spPr>
          <a:xfrm>
            <a:off x="382900" y="1169038"/>
            <a:ext cx="539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추후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스페셜리스트의 또 다른 신규 클래스를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겨울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컨셉으로 기획할 수 있습니다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4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이렇게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계절의 분위기를 통해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자연과 소통하는 스페셜리스트의 독특한 컨셉을 더욱 강조할 수 있습니다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96103E-F946-0526-1C3D-18349E7DE9FD}"/>
              </a:ext>
            </a:extLst>
          </p:cNvPr>
          <p:cNvSpPr txBox="1"/>
          <p:nvPr/>
        </p:nvSpPr>
        <p:spPr>
          <a:xfrm>
            <a:off x="597078" y="5029677"/>
            <a:ext cx="1649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스페셜리스트의 컨셉 강조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2769</TotalTime>
  <Words>437</Words>
  <Application>Microsoft Office PowerPoint</Application>
  <PresentationFormat>와이드스크린</PresentationFormat>
  <Paragraphs>112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24</cp:revision>
  <dcterms:created xsi:type="dcterms:W3CDTF">2024-11-19T19:33:02Z</dcterms:created>
  <dcterms:modified xsi:type="dcterms:W3CDTF">2024-11-26T21:17:37Z</dcterms:modified>
</cp:coreProperties>
</file>